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Franklin Gothic" panose="020B0603020102020204" pitchFamily="34" charset="0"/>
      <p:regular r:id="rId28"/>
      <p:bold r:id="rId29"/>
      <p:italic r:id="rId30"/>
      <p:boldItalic r:id="rId31"/>
    </p:embeddedFont>
    <p:embeddedFont>
      <p:font typeface="Libre Franklin" pitchFamily="2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4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430146b3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430146b3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430146b3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430146b3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430146b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430146b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b1cfe20e1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b1cfe20e1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430146b3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430146b3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430146b3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430146b3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430146b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430146b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430146b3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430146b3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b0f99d80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6b0f99d80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b0f99d80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6b0f99d80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b0f99d80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6b0f99d80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b0f99d80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6b0f99d80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b0f99d80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6b0f99d80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b0f99d8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6b0f99d8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96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4269976" y="-1352783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7914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SzPts val="1564"/>
              <a:buChar char="◼"/>
              <a:defRPr/>
            </a:lvl1pPr>
            <a:lvl2pPr marL="914400" lvl="1" indent="-310387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2pPr>
            <a:lvl3pPr marL="1371600" lvl="2" indent="-304546" algn="l">
              <a:spcBef>
                <a:spcPts val="600"/>
              </a:spcBef>
              <a:spcAft>
                <a:spcPts val="0"/>
              </a:spcAft>
              <a:buSzPts val="1196"/>
              <a:buChar char="◼"/>
              <a:defRPr/>
            </a:lvl3pPr>
            <a:lvl4pPr marL="1828800" lvl="3" indent="-292861" algn="l"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4pPr>
            <a:lvl5pPr marL="2286000" lvl="4" indent="-292861" algn="l"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anklin Gothic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2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2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 b="0" cap="none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sz="2000" b="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4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Franklin Gothic"/>
              <a:buNone/>
              <a:defRPr sz="2400" b="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4544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Franklin Gothic"/>
              <a:buNone/>
              <a:defRPr sz="2400" b="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>
            <a:spLocks noGrp="1"/>
          </p:cNvSpPr>
          <p:nvPr>
            <p:ph type="pic" idx="2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  <a:defRPr sz="2800" b="0" i="0" u="none" strike="noStrike" cap="none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27914" algn="l" rtl="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sz="1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0387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54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9286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9286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Franklin Gothic"/>
              <a:buNone/>
              <a:defRPr sz="2800" b="0" i="0" u="none" strike="noStrike" cap="none">
                <a:solidFill>
                  <a:srgbClr val="FEFEFE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27914" algn="l" rtl="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sz="17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0387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54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sz="13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9286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9286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3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10" name="Google Shape;110;p15"/>
          <p:cNvGrpSpPr/>
          <p:nvPr/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111" name="Google Shape;111;p15"/>
            <p:cNvSpPr/>
            <p:nvPr/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686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5"/>
          <p:cNvSpPr txBox="1">
            <a:spLocks noGrp="1"/>
          </p:cNvSpPr>
          <p:nvPr>
            <p:ph type="ctrTitle"/>
          </p:nvPr>
        </p:nvSpPr>
        <p:spPr>
          <a:xfrm>
            <a:off x="584200" y="1524001"/>
            <a:ext cx="3412067" cy="347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Franklin Gothic"/>
              <a:buNone/>
            </a:pPr>
            <a:r>
              <a:rPr lang="en-US">
                <a:solidFill>
                  <a:srgbClr val="FFFFFF"/>
                </a:solidFill>
              </a:rPr>
              <a:t>ECGEASY	</a:t>
            </a:r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>
                <a:solidFill>
                  <a:srgbClr val="FFFFFF"/>
                </a:solidFill>
              </a:rPr>
              <a:t>BY: ASHLEY OAKES, SANA KHAN, NAVYA ROY</a:t>
            </a:r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5053" y="992006"/>
            <a:ext cx="6764864" cy="4850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>
            <a:spLocks noGrp="1"/>
          </p:cNvSpPr>
          <p:nvPr>
            <p:ph type="body" idx="1"/>
          </p:nvPr>
        </p:nvSpPr>
        <p:spPr>
          <a:xfrm>
            <a:off x="895100" y="1949350"/>
            <a:ext cx="10068600" cy="4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Char char="◼"/>
            </a:pPr>
            <a:r>
              <a:rPr lang="en-US"/>
              <a:t>In this project we wanted to classify Arrhythmias into 16 categories:</a:t>
            </a:r>
            <a:endParaRPr/>
          </a:p>
          <a:p>
            <a:pPr marL="630000" lvl="1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1) Normal Sinus Rhythm - 245</a:t>
            </a:r>
            <a:endParaRPr/>
          </a:p>
          <a:p>
            <a:pPr marL="630000" lvl="1" indent="-285261" algn="l" rtl="0">
              <a:spcBef>
                <a:spcPts val="889"/>
              </a:spcBef>
              <a:spcAft>
                <a:spcPts val="0"/>
              </a:spcAft>
              <a:buSzPts val="1329"/>
              <a:buChar char="◼"/>
            </a:pPr>
            <a:r>
              <a:rPr lang="en-US" sz="1445"/>
              <a:t>2) Ischemic Changes (Coronary Heart Disease) – 44</a:t>
            </a:r>
            <a:endParaRPr sz="1700"/>
          </a:p>
          <a:p>
            <a:pPr marL="630000" lvl="1" indent="-285261" algn="l" rtl="0">
              <a:spcBef>
                <a:spcPts val="889"/>
              </a:spcBef>
              <a:spcAft>
                <a:spcPts val="0"/>
              </a:spcAft>
              <a:buSzPts val="1329"/>
              <a:buChar char="◼"/>
            </a:pPr>
            <a:r>
              <a:rPr lang="en-US" sz="1445"/>
              <a:t>3) /4) Old Anterior Myocardial Infarction – 15</a:t>
            </a:r>
            <a:endParaRPr sz="1700"/>
          </a:p>
          <a:p>
            <a:pPr marL="630000" lvl="1" indent="-285261" algn="l" rtl="0">
              <a:spcBef>
                <a:spcPts val="889"/>
              </a:spcBef>
              <a:spcAft>
                <a:spcPts val="0"/>
              </a:spcAft>
              <a:buSzPts val="1329"/>
              <a:buChar char="◼"/>
            </a:pPr>
            <a:r>
              <a:rPr lang="en-US" sz="1445"/>
              <a:t>5) Sinus Tachycardia – 13</a:t>
            </a:r>
            <a:endParaRPr sz="1700"/>
          </a:p>
          <a:p>
            <a:pPr marL="630000" lvl="1" indent="-285261" algn="l" rtl="0">
              <a:spcBef>
                <a:spcPts val="889"/>
              </a:spcBef>
              <a:spcAft>
                <a:spcPts val="0"/>
              </a:spcAft>
              <a:buSzPts val="1329"/>
              <a:buChar char="◼"/>
            </a:pPr>
            <a:r>
              <a:rPr lang="en-US" sz="1445"/>
              <a:t>6) Sinus Bradycardia – 25</a:t>
            </a:r>
            <a:endParaRPr sz="1700"/>
          </a:p>
          <a:p>
            <a:pPr marL="630000" lvl="1" indent="-285261" algn="l" rtl="0">
              <a:spcBef>
                <a:spcPts val="889"/>
              </a:spcBef>
              <a:spcAft>
                <a:spcPts val="0"/>
              </a:spcAft>
              <a:buSzPts val="1329"/>
              <a:buChar char="◼"/>
            </a:pPr>
            <a:r>
              <a:rPr lang="en-US" sz="1445"/>
              <a:t>7) Premature Ventricular Contraction  (PVC) – 3</a:t>
            </a:r>
            <a:endParaRPr sz="1700"/>
          </a:p>
          <a:p>
            <a:pPr marL="630000" lvl="1" indent="-285261" algn="l" rtl="0">
              <a:spcBef>
                <a:spcPts val="889"/>
              </a:spcBef>
              <a:spcAft>
                <a:spcPts val="0"/>
              </a:spcAft>
              <a:buSzPts val="1329"/>
              <a:buChar char="◼"/>
            </a:pPr>
            <a:r>
              <a:rPr lang="en-US" sz="1445"/>
              <a:t>8) Supraventricular Premature Contraction - 2</a:t>
            </a:r>
            <a:endParaRPr sz="1700"/>
          </a:p>
          <a:p>
            <a:pPr marL="630000" lvl="1" indent="-285261" algn="l" rtl="0">
              <a:spcBef>
                <a:spcPts val="889"/>
              </a:spcBef>
              <a:spcAft>
                <a:spcPts val="0"/>
              </a:spcAft>
              <a:buSzPts val="1329"/>
              <a:buChar char="◼"/>
            </a:pPr>
            <a:r>
              <a:rPr lang="en-US" sz="1445"/>
              <a:t>9) Left BBB – 9</a:t>
            </a:r>
            <a:endParaRPr sz="1700"/>
          </a:p>
          <a:p>
            <a:pPr marL="630000" lvl="1" indent="-285261" algn="l" rtl="0">
              <a:spcBef>
                <a:spcPts val="889"/>
              </a:spcBef>
              <a:spcAft>
                <a:spcPts val="0"/>
              </a:spcAft>
              <a:buSzPts val="1329"/>
              <a:buChar char="◼"/>
            </a:pPr>
            <a:r>
              <a:rPr lang="en-US" sz="1445"/>
              <a:t>10) Right BBB – 50 </a:t>
            </a:r>
            <a:endParaRPr sz="1700"/>
          </a:p>
          <a:p>
            <a:pPr marL="630000" lvl="1" indent="-285261" algn="l" rtl="0">
              <a:spcBef>
                <a:spcPts val="889"/>
              </a:spcBef>
              <a:spcAft>
                <a:spcPts val="0"/>
              </a:spcAft>
              <a:buSzPts val="1329"/>
              <a:buChar char="◼"/>
            </a:pPr>
            <a:r>
              <a:rPr lang="en-US" sz="1445"/>
              <a:t>11)/ 12)/ 13) 1</a:t>
            </a:r>
            <a:r>
              <a:rPr lang="en-US" sz="1445" baseline="30000"/>
              <a:t>st</a:t>
            </a:r>
            <a:r>
              <a:rPr lang="en-US" sz="1445"/>
              <a:t>, 2</a:t>
            </a:r>
            <a:r>
              <a:rPr lang="en-US" sz="1445" baseline="30000"/>
              <a:t>nd</a:t>
            </a:r>
            <a:r>
              <a:rPr lang="en-US" sz="1445"/>
              <a:t>, 3</a:t>
            </a:r>
            <a:r>
              <a:rPr lang="en-US" sz="1445" baseline="30000"/>
              <a:t>rd</a:t>
            </a:r>
            <a:r>
              <a:rPr lang="en-US" sz="1445"/>
              <a:t> AVB </a:t>
            </a:r>
            <a:endParaRPr sz="1700"/>
          </a:p>
          <a:p>
            <a:pPr marL="630000" lvl="1" indent="-285261" algn="l" rtl="0">
              <a:spcBef>
                <a:spcPts val="889"/>
              </a:spcBef>
              <a:spcAft>
                <a:spcPts val="0"/>
              </a:spcAft>
              <a:buSzPts val="1329"/>
              <a:buChar char="◼"/>
            </a:pPr>
            <a:r>
              <a:rPr lang="en-US" sz="1445"/>
              <a:t>14) Left Ventricular Hypertrophy </a:t>
            </a:r>
            <a:endParaRPr sz="1700"/>
          </a:p>
          <a:p>
            <a:pPr marL="630000" lvl="1" indent="-285261" algn="l" rtl="0">
              <a:spcBef>
                <a:spcPts val="889"/>
              </a:spcBef>
              <a:spcAft>
                <a:spcPts val="0"/>
              </a:spcAft>
              <a:buSzPts val="1329"/>
              <a:buChar char="◼"/>
            </a:pPr>
            <a:r>
              <a:rPr lang="en-US" sz="1445"/>
              <a:t>15) Afib or A- Flutter – 5</a:t>
            </a:r>
            <a:endParaRPr sz="1700"/>
          </a:p>
          <a:p>
            <a:pPr marL="630000" lvl="1" indent="-285261" algn="l" rtl="0">
              <a:spcBef>
                <a:spcPts val="889"/>
              </a:spcBef>
              <a:spcAft>
                <a:spcPts val="0"/>
              </a:spcAft>
              <a:buSzPts val="1329"/>
              <a:buChar char="◼"/>
            </a:pPr>
            <a:r>
              <a:rPr lang="en-US" sz="1445"/>
              <a:t>16) Other – 22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SzPts val="1564"/>
              <a:buNone/>
            </a:pPr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1375" y="2803581"/>
            <a:ext cx="6368000" cy="240763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/>
        </p:nvSpPr>
        <p:spPr>
          <a:xfrm>
            <a:off x="3690650" y="696275"/>
            <a:ext cx="70509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ibre Franklin"/>
                <a:ea typeface="Libre Franklin"/>
                <a:cs typeface="Libre Franklin"/>
                <a:sym typeface="Libre Franklin"/>
              </a:rPr>
              <a:t>Classifying Arrhythmias:  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1" name="Google Shape;181;p25"/>
          <p:cNvSpPr/>
          <p:nvPr/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636" y="827554"/>
            <a:ext cx="5476375" cy="540335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/>
          <p:nvPr/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6873606" y="938022"/>
            <a:ext cx="4597758" cy="46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20"/>
              <a:buFont typeface="Franklin Gothic"/>
              <a:buNone/>
            </a:pPr>
            <a:r>
              <a:rPr lang="en-US" sz="2520">
                <a:solidFill>
                  <a:srgbClr val="FFFFFF"/>
                </a:solidFill>
              </a:rPr>
              <a:t>ECG GRAPH </a:t>
            </a:r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body" idx="1"/>
          </p:nvPr>
        </p:nvSpPr>
        <p:spPr>
          <a:xfrm>
            <a:off x="6873606" y="1532381"/>
            <a:ext cx="4597758" cy="37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Char char="◼"/>
            </a:pPr>
            <a:r>
              <a:rPr lang="en-US">
                <a:solidFill>
                  <a:srgbClr val="FFFFFF"/>
                </a:solidFill>
              </a:rPr>
              <a:t>P– is the atrial systole contraction pulse </a:t>
            </a:r>
            <a:endParaRPr/>
          </a:p>
          <a:p>
            <a:pPr marL="306000" lvl="0" indent="-306000" algn="l" rtl="0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SzPts val="1564"/>
              <a:buChar char="◼"/>
            </a:pPr>
            <a:r>
              <a:rPr lang="en-US">
                <a:solidFill>
                  <a:srgbClr val="FFFFFF"/>
                </a:solidFill>
              </a:rPr>
              <a:t>Q – is a downward deflection immediately preceding the ventricular contraction </a:t>
            </a:r>
            <a:endParaRPr/>
          </a:p>
          <a:p>
            <a:pPr marL="306000" lvl="0" indent="-306000" algn="l" rtl="0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SzPts val="1564"/>
              <a:buChar char="◼"/>
            </a:pPr>
            <a:r>
              <a:rPr lang="en-US">
                <a:solidFill>
                  <a:srgbClr val="FFFFFF"/>
                </a:solidFill>
              </a:rPr>
              <a:t>R- the peak of ventricular contraction </a:t>
            </a:r>
            <a:endParaRPr/>
          </a:p>
          <a:p>
            <a:pPr marL="306000" lvl="0" indent="-306000" algn="l" rtl="0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SzPts val="1564"/>
              <a:buChar char="◼"/>
            </a:pPr>
            <a:r>
              <a:rPr lang="en-US">
                <a:solidFill>
                  <a:srgbClr val="FFFFFF"/>
                </a:solidFill>
              </a:rPr>
              <a:t>S- the downward deflection immediately after the ventricular contraction </a:t>
            </a:r>
            <a:endParaRPr/>
          </a:p>
          <a:p>
            <a:pPr marL="306000" lvl="0" indent="-306000" algn="l" rtl="0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SzPts val="1564"/>
              <a:buChar char="◼"/>
            </a:pPr>
            <a:r>
              <a:rPr lang="en-US">
                <a:solidFill>
                  <a:srgbClr val="FFFFFF"/>
                </a:solidFill>
              </a:rPr>
              <a:t>T- the recovery of the ventricles </a:t>
            </a:r>
            <a:endParaRPr/>
          </a:p>
          <a:p>
            <a:pPr marL="306000" lvl="0" indent="-306000" algn="l" rtl="0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SzPts val="1564"/>
              <a:buChar char="◼"/>
            </a:pPr>
            <a:r>
              <a:rPr lang="en-US">
                <a:solidFill>
                  <a:srgbClr val="FFFFFF"/>
                </a:solidFill>
              </a:rPr>
              <a:t>U- is the successor of the T wave but it is small and not always observed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D8D8D8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Franklin Gothic"/>
              <a:buNone/>
            </a:pPr>
            <a:r>
              <a:rPr lang="en-US">
                <a:solidFill>
                  <a:srgbClr val="262626"/>
                </a:solidFill>
              </a:rPr>
              <a:t>FEATURE SELECTION: </a:t>
            </a:r>
            <a:br>
              <a:rPr lang="en-US">
                <a:solidFill>
                  <a:srgbClr val="262626"/>
                </a:solidFill>
              </a:rPr>
            </a:br>
            <a:r>
              <a:rPr lang="en-US">
                <a:solidFill>
                  <a:srgbClr val="262626"/>
                </a:solidFill>
              </a:rPr>
              <a:t>	</a:t>
            </a: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1038050" y="1953975"/>
            <a:ext cx="9932700" cy="44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First we removed categorical features that had all 0’s and all 1’s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If there was an attribute that had values missing, we then discarded that attribute and removed it from our training  set. 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The features can be grouped into 5 blocks: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Biogeographical features (age, sex, height, weight, heart rate)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Avg. wave length durations of each interval (PR interval, QRS complex, and ST intervals)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Features of  vector angles  of each wave 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Features concerning the width of each wave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Features pertaining to the amplitude of each wave 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7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7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7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1" name="Google Shape;201;p27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7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27" descr="A screenshot of a cell pho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314175" y="2691200"/>
            <a:ext cx="4982100" cy="30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/>
          <p:nvPr/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40"/>
              <a:buFont typeface="Franklin Gothic"/>
              <a:buNone/>
            </a:pPr>
            <a:r>
              <a:rPr lang="en-US" sz="3240">
                <a:solidFill>
                  <a:srgbClr val="FFFFFF"/>
                </a:solidFill>
              </a:rPr>
              <a:t>LOGISTIC REGRESSION FOR PREDICTING ARRHYTHMIAS  </a:t>
            </a:r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622" y="548650"/>
            <a:ext cx="7006580" cy="20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476" y="2932474"/>
            <a:ext cx="3408109" cy="91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2150" y="3967743"/>
            <a:ext cx="3703325" cy="2456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623" y="4121510"/>
            <a:ext cx="3274525" cy="214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6" name="Google Shape;216;p2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8"/>
          <p:cNvSpPr/>
          <p:nvPr/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title"/>
          </p:nvPr>
        </p:nvSpPr>
        <p:spPr>
          <a:xfrm>
            <a:off x="654325" y="681600"/>
            <a:ext cx="3129300" cy="15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anklin Gothic"/>
              <a:buNone/>
            </a:pPr>
            <a:r>
              <a:rPr lang="en-US">
                <a:solidFill>
                  <a:srgbClr val="FFFFFF"/>
                </a:solidFill>
              </a:rPr>
              <a:t>KNN CLASSIFIER FOR PREDICTING ARRHYTHMIAS </a:t>
            </a:r>
            <a:endParaRPr/>
          </a:p>
        </p:txBody>
      </p:sp>
      <p:pic>
        <p:nvPicPr>
          <p:cNvPr id="221" name="Google Shape;22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5540" y="3271670"/>
            <a:ext cx="3707477" cy="262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1825" y="601200"/>
            <a:ext cx="7503651" cy="2399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9849" y="3050024"/>
            <a:ext cx="4187525" cy="125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6086" y="4217350"/>
            <a:ext cx="3416068" cy="21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9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18253" y="3515369"/>
            <a:ext cx="4323900" cy="28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9"/>
          <p:cNvSpPr/>
          <p:nvPr/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9"/>
          <p:cNvSpPr txBox="1">
            <a:spLocks noGrp="1"/>
          </p:cNvSpPr>
          <p:nvPr>
            <p:ph type="title"/>
          </p:nvPr>
        </p:nvSpPr>
        <p:spPr>
          <a:xfrm>
            <a:off x="8353006" y="776029"/>
            <a:ext cx="3081600" cy="20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40"/>
              <a:buFont typeface="Franklin Gothic"/>
              <a:buNone/>
            </a:pPr>
            <a:endParaRPr sz="324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40"/>
              <a:buFont typeface="Franklin Gothic"/>
              <a:buNone/>
            </a:pPr>
            <a:r>
              <a:rPr lang="en-US" sz="3240">
                <a:solidFill>
                  <a:srgbClr val="FFFFFF"/>
                </a:solidFill>
              </a:rPr>
              <a:t>SUPPORT VECTOR MACHINE FOR PREDICTING ARRHYTHMIAS </a:t>
            </a:r>
            <a:endParaRPr/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400" y="453650"/>
            <a:ext cx="7871750" cy="279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00" y="3247963"/>
            <a:ext cx="3829825" cy="9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1663" y="3556900"/>
            <a:ext cx="3724275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0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2" name="Google Shape;252;p30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0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30" descr="A close up of a piece of paper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156688" y="3637324"/>
            <a:ext cx="3776700" cy="25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0"/>
          <p:cNvSpPr/>
          <p:nvPr/>
        </p:nvSpPr>
        <p:spPr>
          <a:xfrm>
            <a:off x="8042147" y="601200"/>
            <a:ext cx="3703200" cy="57894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8353013" y="836025"/>
            <a:ext cx="3081600" cy="20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40"/>
              <a:buFont typeface="Franklin Gothic"/>
              <a:buNone/>
            </a:pPr>
            <a:r>
              <a:rPr lang="en-US" sz="3240">
                <a:solidFill>
                  <a:srgbClr val="FFFFFF"/>
                </a:solidFill>
              </a:rPr>
              <a:t>RANDOM FOREST FOR PREDICTING ARRHYTHMIAS </a:t>
            </a:r>
            <a:endParaRPr/>
          </a:p>
        </p:txBody>
      </p:sp>
      <p:pic>
        <p:nvPicPr>
          <p:cNvPr id="258" name="Google Shape;2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00" y="601200"/>
            <a:ext cx="7865950" cy="284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538" y="3315438"/>
            <a:ext cx="41052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474" y="4487025"/>
            <a:ext cx="3499450" cy="22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474" y="717750"/>
            <a:ext cx="6268100" cy="596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050" y="394275"/>
            <a:ext cx="6685199" cy="63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767857" y="933450"/>
            <a:ext cx="3031800" cy="1722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Neural Network</a:t>
            </a:r>
            <a:endParaRPr/>
          </a:p>
        </p:txBody>
      </p:sp>
      <p:pic>
        <p:nvPicPr>
          <p:cNvPr id="276" name="Google Shape;2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350" y="793650"/>
            <a:ext cx="7155849" cy="26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350" y="3789808"/>
            <a:ext cx="7155851" cy="2619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00" cy="1475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4014450" y="585450"/>
            <a:ext cx="7387800" cy="24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The total number of deaths per year to cardiovascular diseases is about 17.3 billion a year according to the WHO causes of death.  In this project we plan to develop a machine learning system that can classify a patient into different arrhythmic classes. You can diagnose a cardiac arrhythmia based on an Electrocardiogram (ECG). Our first class refers to a patient that has a normal sinus rhythm, while the other classes represent abnormal rhythms such as Bradycardia, Tachycardia, Afib/ A-flutter. This is a supervised learning project. 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25" y="2393375"/>
            <a:ext cx="11471824" cy="40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76" y="723900"/>
            <a:ext cx="7243900" cy="22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 rotWithShape="1">
          <a:blip r:embed="rId4">
            <a:alphaModFix/>
          </a:blip>
          <a:srcRect r="52934"/>
          <a:stretch/>
        </p:blipFill>
        <p:spPr>
          <a:xfrm>
            <a:off x="523075" y="3138625"/>
            <a:ext cx="3212075" cy="32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475" y="3138625"/>
            <a:ext cx="3074465" cy="32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767857" y="933450"/>
            <a:ext cx="3031800" cy="1722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5"/>
          <p:cNvSpPr txBox="1">
            <a:spLocks noGrp="1"/>
          </p:cNvSpPr>
          <p:nvPr>
            <p:ph type="body" idx="2"/>
          </p:nvPr>
        </p:nvSpPr>
        <p:spPr>
          <a:xfrm>
            <a:off x="767857" y="2836654"/>
            <a:ext cx="3031800" cy="300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125" y="1028650"/>
            <a:ext cx="7937875" cy="504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75" y="913038"/>
            <a:ext cx="4553125" cy="50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100" y="913037"/>
            <a:ext cx="4873431" cy="50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50" y="1336225"/>
            <a:ext cx="5743575" cy="46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9175" y="2872226"/>
            <a:ext cx="5402050" cy="20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708892" y="638331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US"/>
              <a:t>REFERENCES:	</a:t>
            </a:r>
            <a:endParaRPr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581300" y="1826925"/>
            <a:ext cx="11029500" cy="41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lvl="0" indent="-20668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rPr lang="en-US"/>
              <a:t>UCI Machine Learning Repository </a:t>
            </a:r>
            <a:endParaRPr/>
          </a:p>
          <a:p>
            <a:pPr marL="306000" lvl="0" indent="-20668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rPr lang="en-US"/>
              <a:t>Heart Disease Prediction Data From Kaggle </a:t>
            </a:r>
            <a:endParaRPr/>
          </a:p>
          <a:p>
            <a:pPr marL="306000" lvl="0" indent="-20668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>
            <a:off x="581200" y="1519450"/>
            <a:ext cx="11313000" cy="45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lvl="0" indent="-306000" algn="l" rtl="0">
              <a:lnSpc>
                <a:spcPct val="100000"/>
              </a:lnSpc>
              <a:spcBef>
                <a:spcPts val="889"/>
              </a:spcBef>
              <a:spcAft>
                <a:spcPts val="0"/>
              </a:spcAft>
              <a:buSzPts val="1329"/>
              <a:buChar char="◼"/>
            </a:pPr>
            <a:r>
              <a:rPr lang="en-US" sz="1445"/>
              <a:t>1) Male/Female</a:t>
            </a:r>
            <a:endParaRPr/>
          </a:p>
          <a:p>
            <a:pPr marL="306000" lvl="0" indent="-306000" algn="l" rtl="0">
              <a:lnSpc>
                <a:spcPct val="100000"/>
              </a:lnSpc>
              <a:spcBef>
                <a:spcPts val="889"/>
              </a:spcBef>
              <a:spcAft>
                <a:spcPts val="0"/>
              </a:spcAft>
              <a:buSzPts val="1329"/>
              <a:buChar char="◼"/>
            </a:pPr>
            <a:r>
              <a:rPr lang="en-US" sz="1445"/>
              <a:t>2) Age</a:t>
            </a:r>
            <a:endParaRPr/>
          </a:p>
          <a:p>
            <a:pPr marL="306000" lvl="0" indent="-310483" algn="l" rtl="0">
              <a:lnSpc>
                <a:spcPct val="100000"/>
              </a:lnSpc>
              <a:spcBef>
                <a:spcPts val="889"/>
              </a:spcBef>
              <a:spcAft>
                <a:spcPts val="0"/>
              </a:spcAft>
              <a:buSzPts val="1400"/>
              <a:buChar char="◼"/>
            </a:pPr>
            <a:r>
              <a:rPr lang="en-US" sz="1400"/>
              <a:t>3) Education</a:t>
            </a:r>
            <a:endParaRPr sz="1400"/>
          </a:p>
          <a:p>
            <a:pPr marL="306000" lvl="0" indent="-310483" algn="l" rtl="0">
              <a:lnSpc>
                <a:spcPct val="100000"/>
              </a:lnSpc>
              <a:spcBef>
                <a:spcPts val="889"/>
              </a:spcBef>
              <a:spcAft>
                <a:spcPts val="0"/>
              </a:spcAft>
              <a:buSzPts val="1400"/>
              <a:buChar char="◼"/>
            </a:pPr>
            <a:r>
              <a:rPr lang="en-US" sz="1400"/>
              <a:t>4) Current Smoker</a:t>
            </a:r>
            <a:endParaRPr sz="1400"/>
          </a:p>
          <a:p>
            <a:pPr marL="306000" lvl="0" indent="-310483" algn="l" rtl="0">
              <a:lnSpc>
                <a:spcPct val="100000"/>
              </a:lnSpc>
              <a:spcBef>
                <a:spcPts val="889"/>
              </a:spcBef>
              <a:spcAft>
                <a:spcPts val="0"/>
              </a:spcAft>
              <a:buSzPts val="1400"/>
              <a:buChar char="◼"/>
            </a:pPr>
            <a:r>
              <a:rPr lang="en-US" sz="1400"/>
              <a:t>5) “Cigs” per day</a:t>
            </a:r>
            <a:endParaRPr sz="1400"/>
          </a:p>
          <a:p>
            <a:pPr marL="306000" lvl="0" indent="-310483" algn="l" rtl="0">
              <a:lnSpc>
                <a:spcPct val="100000"/>
              </a:lnSpc>
              <a:spcBef>
                <a:spcPts val="889"/>
              </a:spcBef>
              <a:spcAft>
                <a:spcPts val="0"/>
              </a:spcAft>
              <a:buSzPts val="1400"/>
              <a:buChar char="◼"/>
            </a:pPr>
            <a:r>
              <a:rPr lang="en-US" sz="1400"/>
              <a:t>6) BP Meds</a:t>
            </a:r>
            <a:endParaRPr sz="1400"/>
          </a:p>
          <a:p>
            <a:pPr marL="306000" lvl="0" indent="-310483" algn="l" rtl="0">
              <a:lnSpc>
                <a:spcPct val="100000"/>
              </a:lnSpc>
              <a:spcBef>
                <a:spcPts val="889"/>
              </a:spcBef>
              <a:spcAft>
                <a:spcPts val="0"/>
              </a:spcAft>
              <a:buSzPts val="1400"/>
              <a:buChar char="◼"/>
            </a:pPr>
            <a:r>
              <a:rPr lang="en-US" sz="1400"/>
              <a:t>7) Prevalent Stroke</a:t>
            </a:r>
            <a:endParaRPr sz="1400"/>
          </a:p>
          <a:p>
            <a:pPr marL="306000" lvl="0" indent="-310483" algn="l" rtl="0">
              <a:lnSpc>
                <a:spcPct val="100000"/>
              </a:lnSpc>
              <a:spcBef>
                <a:spcPts val="889"/>
              </a:spcBef>
              <a:spcAft>
                <a:spcPts val="0"/>
              </a:spcAft>
              <a:buSzPts val="1400"/>
              <a:buChar char="◼"/>
            </a:pPr>
            <a:r>
              <a:rPr lang="en-US" sz="1400"/>
              <a:t>8) Prevalent Hyp</a:t>
            </a:r>
            <a:endParaRPr sz="1400"/>
          </a:p>
          <a:p>
            <a:pPr marL="306000" lvl="0" indent="-310483" algn="l" rtl="0">
              <a:lnSpc>
                <a:spcPct val="100000"/>
              </a:lnSpc>
              <a:spcBef>
                <a:spcPts val="889"/>
              </a:spcBef>
              <a:spcAft>
                <a:spcPts val="0"/>
              </a:spcAft>
              <a:buSzPts val="1400"/>
              <a:buChar char="◼"/>
            </a:pPr>
            <a:r>
              <a:rPr lang="en-US" sz="1400"/>
              <a:t>9) Diabetes </a:t>
            </a:r>
            <a:endParaRPr sz="1400"/>
          </a:p>
          <a:p>
            <a:pPr marL="306000" lvl="0" indent="-310483" algn="l" rtl="0">
              <a:lnSpc>
                <a:spcPct val="100000"/>
              </a:lnSpc>
              <a:spcBef>
                <a:spcPts val="889"/>
              </a:spcBef>
              <a:spcAft>
                <a:spcPts val="0"/>
              </a:spcAft>
              <a:buSzPts val="1400"/>
              <a:buChar char="◼"/>
            </a:pPr>
            <a:r>
              <a:rPr lang="en-US" sz="1400"/>
              <a:t>10) Total Cholesterol </a:t>
            </a:r>
            <a:endParaRPr sz="1400"/>
          </a:p>
          <a:p>
            <a:pPr marL="306000" lvl="0" indent="-310483" algn="l" rtl="0">
              <a:lnSpc>
                <a:spcPct val="100000"/>
              </a:lnSpc>
              <a:spcBef>
                <a:spcPts val="889"/>
              </a:spcBef>
              <a:spcAft>
                <a:spcPts val="0"/>
              </a:spcAft>
              <a:buSzPts val="1400"/>
              <a:buChar char="◼"/>
            </a:pPr>
            <a:r>
              <a:rPr lang="en-US" sz="1400"/>
              <a:t>11) Sys BP</a:t>
            </a:r>
            <a:endParaRPr sz="1400"/>
          </a:p>
          <a:p>
            <a:pPr marL="306000" lvl="0" indent="-310483" algn="l" rtl="0">
              <a:lnSpc>
                <a:spcPct val="100000"/>
              </a:lnSpc>
              <a:spcBef>
                <a:spcPts val="889"/>
              </a:spcBef>
              <a:spcAft>
                <a:spcPts val="0"/>
              </a:spcAft>
              <a:buSzPts val="1400"/>
              <a:buChar char="◼"/>
            </a:pPr>
            <a:r>
              <a:rPr lang="en-US" sz="1400"/>
              <a:t>12) “DiaBP”</a:t>
            </a:r>
            <a:endParaRPr sz="1400"/>
          </a:p>
          <a:p>
            <a:pPr marL="306000" lvl="0" indent="-310483" algn="l" rtl="0">
              <a:lnSpc>
                <a:spcPct val="100000"/>
              </a:lnSpc>
              <a:spcBef>
                <a:spcPts val="889"/>
              </a:spcBef>
              <a:spcAft>
                <a:spcPts val="0"/>
              </a:spcAft>
              <a:buSzPts val="1400"/>
              <a:buChar char="◼"/>
            </a:pPr>
            <a:r>
              <a:rPr lang="en-US" sz="1400"/>
              <a:t>13)BMI</a:t>
            </a:r>
            <a:endParaRPr sz="1400"/>
          </a:p>
          <a:p>
            <a:pPr marL="306000" lvl="0" indent="-310483" algn="l" rtl="0">
              <a:lnSpc>
                <a:spcPct val="100000"/>
              </a:lnSpc>
              <a:spcBef>
                <a:spcPts val="889"/>
              </a:spcBef>
              <a:spcAft>
                <a:spcPts val="0"/>
              </a:spcAft>
              <a:buSzPts val="1400"/>
              <a:buChar char="◼"/>
            </a:pPr>
            <a:r>
              <a:rPr lang="en-US" sz="1400"/>
              <a:t>14) Heart Rate</a:t>
            </a:r>
            <a:endParaRPr sz="1400"/>
          </a:p>
          <a:p>
            <a:pPr marL="306000" lvl="0" indent="-310483" algn="l" rtl="0">
              <a:lnSpc>
                <a:spcPct val="100000"/>
              </a:lnSpc>
              <a:spcBef>
                <a:spcPts val="889"/>
              </a:spcBef>
              <a:spcAft>
                <a:spcPts val="0"/>
              </a:spcAft>
              <a:buSzPts val="1400"/>
              <a:buChar char="◼"/>
            </a:pPr>
            <a:r>
              <a:rPr lang="en-US" sz="1400"/>
              <a:t>15) Glucose</a:t>
            </a:r>
            <a:endParaRPr sz="1400"/>
          </a:p>
          <a:p>
            <a:pPr marL="306000" lvl="0" indent="-310483" algn="l" rtl="0">
              <a:lnSpc>
                <a:spcPct val="100000"/>
              </a:lnSpc>
              <a:spcBef>
                <a:spcPts val="889"/>
              </a:spcBef>
              <a:spcAft>
                <a:spcPts val="0"/>
              </a:spcAft>
              <a:buSzPts val="1400"/>
              <a:buChar char="◼"/>
            </a:pPr>
            <a:r>
              <a:rPr lang="en-US" sz="1400"/>
              <a:t>16) Ten Year CHD</a:t>
            </a:r>
            <a:endParaRPr sz="1400"/>
          </a:p>
          <a:p>
            <a:pPr marL="306000" lvl="0" indent="-20668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endParaRPr/>
          </a:p>
        </p:txBody>
      </p:sp>
      <p:sp>
        <p:nvSpPr>
          <p:cNvPr id="128" name="Google Shape;128;p17"/>
          <p:cNvSpPr txBox="1"/>
          <p:nvPr/>
        </p:nvSpPr>
        <p:spPr>
          <a:xfrm>
            <a:off x="441150" y="533975"/>
            <a:ext cx="10502100" cy="10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US" sz="2400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FRAMINGHAM DATA CATEGORIES</a:t>
            </a:r>
            <a:r>
              <a:rPr lang="en-US" sz="2800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8813200" y="1519450"/>
            <a:ext cx="3081000" cy="45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lvl="0" indent="-30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29"/>
              <a:buChar char="◼"/>
            </a:pPr>
            <a:r>
              <a:rPr lang="en-US" sz="1445"/>
              <a:t>Accuracy Score-.69</a:t>
            </a:r>
            <a:endParaRPr sz="1445"/>
          </a:p>
          <a:p>
            <a:pPr marL="306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45"/>
          </a:p>
        </p:txBody>
      </p:sp>
      <p:sp>
        <p:nvSpPr>
          <p:cNvPr id="134" name="Google Shape;134;p18"/>
          <p:cNvSpPr txBox="1"/>
          <p:nvPr/>
        </p:nvSpPr>
        <p:spPr>
          <a:xfrm>
            <a:off x="441150" y="533975"/>
            <a:ext cx="10502100" cy="10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Logistic Regression 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75" y="1296262"/>
            <a:ext cx="7784875" cy="500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8813200" y="1519450"/>
            <a:ext cx="3081000" cy="45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lvl="0" indent="-30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29"/>
              <a:buChar char="◼"/>
            </a:pPr>
            <a:r>
              <a:rPr lang="en-US" sz="1445"/>
              <a:t>Another Implementation of the Logistic model where we wanted to see if any of the p-values were under .5</a:t>
            </a:r>
            <a:endParaRPr sz="1445"/>
          </a:p>
          <a:p>
            <a:pPr marL="306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45"/>
          </a:p>
        </p:txBody>
      </p:sp>
      <p:sp>
        <p:nvSpPr>
          <p:cNvPr id="141" name="Google Shape;141;p19"/>
          <p:cNvSpPr txBox="1"/>
          <p:nvPr/>
        </p:nvSpPr>
        <p:spPr>
          <a:xfrm>
            <a:off x="441150" y="533975"/>
            <a:ext cx="10502100" cy="10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Logistic Regression 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8775"/>
            <a:ext cx="7640705" cy="49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441150" y="3424825"/>
            <a:ext cx="3081000" cy="21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lvl="0" indent="-30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29"/>
              <a:buChar char="◼"/>
            </a:pPr>
            <a:r>
              <a:rPr lang="en-US" sz="1445"/>
              <a:t>We created a confusion matrix to see the number of correct and incorrect predictions.</a:t>
            </a:r>
            <a:endParaRPr sz="1445"/>
          </a:p>
          <a:p>
            <a:pPr marL="306000" lvl="0" indent="-3133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5"/>
              <a:buChar char="◼"/>
            </a:pPr>
            <a:r>
              <a:rPr lang="en-US" sz="1445"/>
              <a:t>631 correct predictions</a:t>
            </a:r>
            <a:endParaRPr sz="1445"/>
          </a:p>
          <a:p>
            <a:pPr marL="306000" lvl="0" indent="-3133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5"/>
              <a:buChar char="◼"/>
            </a:pPr>
            <a:r>
              <a:rPr lang="en-US" sz="1445"/>
              <a:t>283 incorrect predictions</a:t>
            </a:r>
            <a:endParaRPr sz="1445"/>
          </a:p>
          <a:p>
            <a:pPr marL="306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45"/>
          </a:p>
        </p:txBody>
      </p:sp>
      <p:sp>
        <p:nvSpPr>
          <p:cNvPr id="148" name="Google Shape;148;p20"/>
          <p:cNvSpPr txBox="1"/>
          <p:nvPr/>
        </p:nvSpPr>
        <p:spPr>
          <a:xfrm>
            <a:off x="441150" y="533975"/>
            <a:ext cx="10502100" cy="10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Logistic Regression 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1586375"/>
            <a:ext cx="11539699" cy="1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/>
        </p:nvSpPr>
        <p:spPr>
          <a:xfrm>
            <a:off x="441150" y="533975"/>
            <a:ext cx="10502100" cy="10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K-Means Clustering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00" y="2211725"/>
            <a:ext cx="4655150" cy="29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750" y="1359774"/>
            <a:ext cx="6931849" cy="49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/>
        </p:nvSpPr>
        <p:spPr>
          <a:xfrm>
            <a:off x="441150" y="533975"/>
            <a:ext cx="10502100" cy="10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K-Means Clustering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900" y="1077375"/>
            <a:ext cx="5656199" cy="556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/>
        </p:nvSpPr>
        <p:spPr>
          <a:xfrm>
            <a:off x="441150" y="533975"/>
            <a:ext cx="10502100" cy="10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K-Means Clustering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800" y="1138075"/>
            <a:ext cx="10773476" cy="57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videndVTI">
  <a:themeElements>
    <a:clrScheme name="DividendVTI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548</Words>
  <Application>Microsoft Macintosh PowerPoint</Application>
  <PresentationFormat>Widescreen</PresentationFormat>
  <Paragraphs>72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Libre Franklin</vt:lpstr>
      <vt:lpstr>Noto Sans Symbols</vt:lpstr>
      <vt:lpstr>Franklin Gothic</vt:lpstr>
      <vt:lpstr>Arial</vt:lpstr>
      <vt:lpstr>DividendVTI</vt:lpstr>
      <vt:lpstr>DividendVTI</vt:lpstr>
      <vt:lpstr>ECGEASY </vt:lpstr>
      <vt:lpstr>Introduction: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ECG GRAPH </vt:lpstr>
      <vt:lpstr>FEATURE SELECTION:   </vt:lpstr>
      <vt:lpstr>LOGISTIC REGRESSION FOR PREDICTING ARRHYTHMIAS  </vt:lpstr>
      <vt:lpstr>KNN CLASSIFIER FOR PREDICTING ARRHYTHMIAS </vt:lpstr>
      <vt:lpstr> SUPPORT VECTOR MACHINE FOR PREDICTING ARRHYTHMIAS </vt:lpstr>
      <vt:lpstr>RANDOM FOREST FOR PREDICTING ARRHYTHMIAS </vt:lpstr>
      <vt:lpstr>PowerPoint Presentation</vt:lpstr>
      <vt:lpstr>PowerPoint Presentation</vt:lpstr>
      <vt:lpstr>Neural Network</vt:lpstr>
      <vt:lpstr>PowerPoint Presentation</vt:lpstr>
      <vt:lpstr>PowerPoint Presentation</vt:lpstr>
      <vt:lpstr>PowerPoint Presentation</vt:lpstr>
      <vt:lpstr>PowerPoint Presentation</vt:lpstr>
      <vt:lpstr>REFERENCES: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ECGEASY </dc:title>
  <cp:lastModifiedBy>Ashley Oakes</cp:lastModifiedBy>
  <cp:revision>1</cp:revision>
  <dcterms:modified xsi:type="dcterms:W3CDTF">2019-11-13T03:35:30Z</dcterms:modified>
</cp:coreProperties>
</file>